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3" r:id="rId1"/>
  </p:sldMasterIdLst>
  <p:notesMasterIdLst>
    <p:notesMasterId r:id="rId16"/>
  </p:notesMasterIdLst>
  <p:sldIdLst>
    <p:sldId id="1251" r:id="rId2"/>
    <p:sldId id="1237" r:id="rId3"/>
    <p:sldId id="1256" r:id="rId4"/>
    <p:sldId id="1264" r:id="rId5"/>
    <p:sldId id="1267" r:id="rId6"/>
    <p:sldId id="1258" r:id="rId7"/>
    <p:sldId id="1259" r:id="rId8"/>
    <p:sldId id="1260" r:id="rId9"/>
    <p:sldId id="1261" r:id="rId10"/>
    <p:sldId id="1265" r:id="rId11"/>
    <p:sldId id="1266" r:id="rId12"/>
    <p:sldId id="1262" r:id="rId13"/>
    <p:sldId id="1263" r:id="rId14"/>
    <p:sldId id="125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852" userDrawn="1">
          <p15:clr>
            <a:srgbClr val="A4A3A4"/>
          </p15:clr>
        </p15:guide>
        <p15:guide id="6" pos="5568" userDrawn="1">
          <p15:clr>
            <a:srgbClr val="A4A3A4"/>
          </p15:clr>
        </p15:guide>
        <p15:guide id="8" pos="144" userDrawn="1">
          <p15:clr>
            <a:srgbClr val="A4A3A4"/>
          </p15:clr>
        </p15:guide>
        <p15:guide id="11" orient="horz" pos="468" userDrawn="1">
          <p15:clr>
            <a:srgbClr val="A4A3A4"/>
          </p15:clr>
        </p15:guide>
        <p15:guide id="12" orient="horz" pos="2916" userDrawn="1">
          <p15:clr>
            <a:srgbClr val="A4A3A4"/>
          </p15:clr>
        </p15:guide>
        <p15:guide id="13" orient="horz" pos="2628" userDrawn="1">
          <p15:clr>
            <a:srgbClr val="A4A3A4"/>
          </p15:clr>
        </p15:guide>
        <p15:guide id="14" orient="horz" pos="1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Hotz, Cara Carpenter" initials="HCC" lastIdx="1" clrIdx="1">
    <p:extLst>
      <p:ext uri="{19B8F6BF-5375-455C-9EA6-DF929625EA0E}">
        <p15:presenceInfo xmlns:p15="http://schemas.microsoft.com/office/powerpoint/2012/main" userId="S::chotz@anl.gov::33414e8c-15b9-45dc-a1d3-d646a0d47c41" providerId="AD"/>
      </p:ext>
    </p:extLst>
  </p:cmAuthor>
  <p:cmAuthor id="2" name="Zhang, Zhan" initials="ZZ" lastIdx="2" clrIdx="2">
    <p:extLst>
      <p:ext uri="{19B8F6BF-5375-455C-9EA6-DF929625EA0E}">
        <p15:presenceInfo xmlns:p15="http://schemas.microsoft.com/office/powerpoint/2012/main" userId="S-1-5-21-886840098-3521156924-3721339367-1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B1D8A"/>
    <a:srgbClr val="0B1F8F"/>
    <a:srgbClr val="F1AD02"/>
    <a:srgbClr val="222327"/>
    <a:srgbClr val="01516D"/>
    <a:srgbClr val="000000"/>
    <a:srgbClr val="00AFAC"/>
    <a:srgbClr val="131604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11" autoAdjust="0"/>
    <p:restoredTop sz="97710" autoAdjust="0"/>
  </p:normalViewPr>
  <p:slideViewPr>
    <p:cSldViewPr snapToGrid="0" showGuides="1">
      <p:cViewPr varScale="1">
        <p:scale>
          <a:sx n="151" d="100"/>
          <a:sy n="151" d="100"/>
        </p:scale>
        <p:origin x="792" y="176"/>
      </p:cViewPr>
      <p:guideLst>
        <p:guide orient="horz" pos="852"/>
        <p:guide pos="5568"/>
        <p:guide pos="144"/>
        <p:guide orient="horz" pos="468"/>
        <p:guide orient="horz" pos="2916"/>
        <p:guide orient="horz" pos="2628"/>
        <p:guide orient="horz"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-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8080A489-9093-C54A-B1C3-374F661A0010}" type="datetimeFigureOut">
              <a:rPr lang="en-US" smtClean="0"/>
              <a:pPr/>
              <a:t>9/12/22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3EAA7A1A-8011-3A42-91B8-EE1BD44E4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9143999" cy="4488688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A0AD6-33FE-814B-87A9-4E608B8F74A5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308E4-C478-8B4F-9CF3-FE905CC5EAE2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C047F-7504-6040-9A50-9037B6706A1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28104-5CD7-CF40-A1CE-EA92AC64A19C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2CC85-1438-5F42-9179-3C81994D43C3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48071-63C1-4747-86E2-6482665F5BC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9CC6B-2983-0D4D-82B9-F1A10E59F7C8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864AA-5B21-8540-84EC-C73D123264E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49AAE-F040-DC4F-B49E-873371F2F039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7382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2744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5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33A2C4E-B105-AD4E-8FDE-BD99A5886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228" y="369832"/>
            <a:ext cx="2592519" cy="67317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6F20EC-1191-F34E-9A74-6242A6193671}"/>
              </a:ext>
            </a:extLst>
          </p:cNvPr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362DF68-E9A6-3A4D-8807-FED708872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Day, 2021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tx2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42203-03B0-9B44-A4A6-421ACB9CC571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3ED98465-142B-874D-9BEF-93A1086E7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761542-C518-9E4E-BE7F-FE23A2605B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7E2FAC2F-5DA3-DF47-A636-2A95DC125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8316" y="58557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98DCACE-65A7-5044-AE4A-0380388C9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888" y="139139"/>
            <a:ext cx="2201070" cy="571529"/>
          </a:xfrm>
          <a:prstGeom prst="rect">
            <a:avLst/>
          </a:prstGeom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0B74B2-E6E3-1F42-960D-D93F5F6DFFD7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37AC7-5779-EA49-A0D7-9D1B49DA1F37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64664-6AC5-4D43-A5BA-3C65A0CD272B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D6018-DDBA-E84D-A7DB-865142558636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7FFC8-1032-3A40-A0C9-227A67AABE6E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Section Brea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7902345-CDF3-E24C-86E4-4C9E2CC4D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9"/>
          <a:stretch/>
        </p:blipFill>
        <p:spPr>
          <a:xfrm>
            <a:off x="0" y="-10684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0684"/>
            <a:ext cx="9143999" cy="4499371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BFF999-B145-1C46-8778-994930017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A24FD3-8F0E-DF4F-8C2E-F6970F4C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615DA8-4650-8A4E-B3B2-622DC8056A60}"/>
              </a:ext>
            </a:extLst>
          </p:cNvPr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84E02-FB66-514F-AED2-31434781E75B}"/>
              </a:ext>
            </a:extLst>
          </p:cNvPr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4CFF5-2A2E-8945-9027-39964E4B3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9143999" cy="4478002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0D23278-3667-1F4A-8304-61669185B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918" y="4535386"/>
            <a:ext cx="2242075" cy="5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0244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395284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61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9CDC428E-DBB5-1649-8291-2FA82A5C9E82}"/>
              </a:ext>
            </a:extLst>
          </p:cNvPr>
          <p:cNvGrpSpPr/>
          <p:nvPr/>
        </p:nvGrpSpPr>
        <p:grpSpPr>
          <a:xfrm>
            <a:off x="419099" y="1390650"/>
            <a:ext cx="8269876" cy="3314700"/>
            <a:chOff x="419099" y="1390650"/>
            <a:chExt cx="8269876" cy="3314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1F8818-1FE6-2341-BE7A-993CECC5541D}"/>
                </a:ext>
              </a:extLst>
            </p:cNvPr>
            <p:cNvSpPr/>
            <p:nvPr userDrawn="1"/>
          </p:nvSpPr>
          <p:spPr>
            <a:xfrm>
              <a:off x="419100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SPONSOR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B991B3-C8CA-5842-83B0-825B25C421FB}"/>
                </a:ext>
              </a:extLst>
            </p:cNvPr>
            <p:cNvSpPr/>
            <p:nvPr userDrawn="1"/>
          </p:nvSpPr>
          <p:spPr>
            <a:xfrm>
              <a:off x="4643651" y="1390650"/>
              <a:ext cx="4045324" cy="2229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FUNDING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CDC5DB-87A9-9449-8FD5-702421FEB657}"/>
                </a:ext>
              </a:extLst>
            </p:cNvPr>
            <p:cNvSpPr/>
            <p:nvPr userDrawn="1"/>
          </p:nvSpPr>
          <p:spPr>
            <a:xfrm>
              <a:off x="419099" y="1765436"/>
              <a:ext cx="3493227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DESCRIPTION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Current projects exploring: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Identification and fingerprinting of electronic control units using ML/DL/AI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vehicle simulation testbed 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Creation of a automotive mobility testbed to safely test resilience measures such as sensor fusion</a:t>
              </a:r>
            </a:p>
            <a:p>
              <a:pPr marL="120650" indent="-1206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Threat modeling, </a:t>
              </a:r>
              <a:r>
                <a:rPr lang="en-US" sz="1200" dirty="0" err="1">
                  <a:solidFill>
                    <a:schemeClr val="tx1"/>
                  </a:solidFill>
                </a:rPr>
                <a:t>pentesting</a:t>
              </a:r>
              <a:r>
                <a:rPr lang="en-US" sz="1200" dirty="0">
                  <a:solidFill>
                    <a:schemeClr val="tx1"/>
                  </a:solidFill>
                </a:rPr>
                <a:t>, and risk analysis of vehicle to grid infrastructure (EVSE/</a:t>
              </a:r>
              <a:r>
                <a:rPr lang="en-US" sz="1200" dirty="0" err="1">
                  <a:solidFill>
                    <a:schemeClr val="tx1"/>
                  </a:solidFill>
                </a:rPr>
                <a:t>xFC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  <a:p>
              <a:endParaRPr lang="en-US" sz="1200" b="1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433469-4EFE-E542-978B-1448E472CC26}"/>
                </a:ext>
              </a:extLst>
            </p:cNvPr>
            <p:cNvSpPr/>
            <p:nvPr userDrawn="1"/>
          </p:nvSpPr>
          <p:spPr>
            <a:xfrm>
              <a:off x="4054358" y="1765436"/>
              <a:ext cx="2185332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RESULTS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Deliverables include simulation testbed software, physical testbed, industry papers, DOE white papers</a:t>
              </a:r>
            </a:p>
            <a:p>
              <a:pPr marL="114300" indent="-1143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</a:rPr>
                <a:t>Results will impact current charging infrastructure deployment and shape secure architectures and policy</a:t>
              </a:r>
            </a:p>
            <a:p>
              <a:endParaRPr lang="en-US" sz="12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54D32-AD25-E741-99D1-1FFB7CFA218F}"/>
                </a:ext>
              </a:extLst>
            </p:cNvPr>
            <p:cNvSpPr/>
            <p:nvPr userDrawn="1"/>
          </p:nvSpPr>
          <p:spPr>
            <a:xfrm>
              <a:off x="6392591" y="1765436"/>
              <a:ext cx="2296383" cy="217954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200" b="1" dirty="0"/>
                <a:t>CONTRIBUTION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Techniques and tools developed apply to heavy vehicles which impact critical infrastructure, military operations, and commerce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35AC7-582F-7D4E-ADFB-FDB003388826}"/>
                </a:ext>
              </a:extLst>
            </p:cNvPr>
            <p:cNvSpPr/>
            <p:nvPr userDrawn="1"/>
          </p:nvSpPr>
          <p:spPr>
            <a:xfrm>
              <a:off x="419100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ARGONNE CAPABILITIES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101D9A-0D44-9848-B7BE-578BE7238C03}"/>
                </a:ext>
              </a:extLst>
            </p:cNvPr>
            <p:cNvSpPr/>
            <p:nvPr userDrawn="1"/>
          </p:nvSpPr>
          <p:spPr>
            <a:xfrm>
              <a:off x="4643651" y="4098842"/>
              <a:ext cx="4045324" cy="606508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FUTURE 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1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*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5857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6A010B-81D1-D941-BDE7-50CB6BFE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59176"/>
              </p:ext>
            </p:extLst>
          </p:nvPr>
        </p:nvGraphicFramePr>
        <p:xfrm>
          <a:off x="457200" y="1518245"/>
          <a:ext cx="8372900" cy="3204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25">
                  <a:extLst>
                    <a:ext uri="{9D8B030D-6E8A-4147-A177-3AD203B41FA5}">
                      <a16:colId xmlns:a16="http://schemas.microsoft.com/office/drawing/2014/main" val="953177877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184500041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3933062838"/>
                    </a:ext>
                  </a:extLst>
                </a:gridCol>
                <a:gridCol w="2093225">
                  <a:extLst>
                    <a:ext uri="{9D8B030D-6E8A-4147-A177-3AD203B41FA5}">
                      <a16:colId xmlns:a16="http://schemas.microsoft.com/office/drawing/2014/main" val="434370605"/>
                    </a:ext>
                  </a:extLst>
                </a:gridCol>
              </a:tblGrid>
              <a:tr h="1068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85294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61716"/>
                  </a:ext>
                </a:extLst>
              </a:tr>
              <a:tr h="10681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43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9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0763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397181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6271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033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251620B-FC18-4146-9BF7-244077EE756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665" y="4794647"/>
            <a:ext cx="1044942" cy="2983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6" r:id="rId2"/>
    <p:sldLayoutId id="2147483827" r:id="rId3"/>
    <p:sldLayoutId id="2147483828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64">
          <p15:clr>
            <a:srgbClr val="F26B43"/>
          </p15:clr>
        </p15:guide>
        <p15:guide id="4" pos="5568">
          <p15:clr>
            <a:srgbClr val="F26B43"/>
          </p15:clr>
        </p15:guide>
        <p15:guide id="5" orient="horz" pos="2964">
          <p15:clr>
            <a:srgbClr val="F26B43"/>
          </p15:clr>
        </p15:guide>
        <p15:guide id="6" orient="horz" pos="1720">
          <p15:clr>
            <a:srgbClr val="F26B43"/>
          </p15:clr>
        </p15:guide>
        <p15:guide id="7" orient="horz" pos="876">
          <p15:clr>
            <a:srgbClr val="F26B43"/>
          </p15:clr>
        </p15:guide>
        <p15:guide id="8" orient="horz" pos="3180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156" userDrawn="1">
          <p15:clr>
            <a:srgbClr val="F26B43"/>
          </p15:clr>
        </p15:guide>
        <p15:guide id="11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anl.gov/cryopump/Main_Page" TargetMode="Externa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31C3E-967C-9446-83B8-257679BA7A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TWG-Meeting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2702E-9796-CC4D-BA4E-E0C572E4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Cryopump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C86D6-875F-5F43-8E6C-A29B5D4363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ECF8B-4113-334A-987F-CDBC7E6114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EE97F4-E4AE-8B42-B8C4-BFD40D706D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David Cyl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56CA33-F3FD-FD4D-8F39-A557223829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52DD83-B12E-5D4B-BED6-70AA5F65C4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E5BEFE1-6FF5-AB45-AC60-92CE14946A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FC7F1-5022-084B-BB43-6E943D34FB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E42157-6BA4-4C48-96A8-2F5CDEC687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aseline="30000" dirty="0" err="1"/>
              <a:t>th</a:t>
            </a:r>
            <a:r>
              <a:rPr lang="en-US" dirty="0"/>
              <a:t> September 2022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8FD949E-AB1F-0840-8DAC-8D7C0E7AFC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24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Panel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an industrial Windows CE machine used to provide status and interact with the cryopump.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will operate without it but you will not be able to change the state of the pump.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</a:t>
            </a:r>
            <a:r>
              <a:rPr lang="en-US" dirty="0" err="1"/>
              <a:t>vnc</a:t>
            </a:r>
            <a:r>
              <a:rPr lang="en-US" dirty="0"/>
              <a:t> into this device but the session cannot be left to time-out, you must actively disconnect otherwise the </a:t>
            </a:r>
            <a:r>
              <a:rPr lang="en-US" dirty="0" err="1"/>
              <a:t>vnc</a:t>
            </a:r>
            <a:r>
              <a:rPr lang="en-US" dirty="0"/>
              <a:t> service will need to be restarted.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tools available to communicate with this device via the network to save/restore boot images.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images are hardware specific and sometimes pump specific so recommend backing up your </a:t>
            </a:r>
            <a:r>
              <a:rPr lang="en-US" dirty="0" err="1"/>
              <a:t>TouchPanel</a:t>
            </a:r>
            <a:r>
              <a:rPr lang="en-US" dirty="0"/>
              <a:t> image wherever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lost two, sector 33id and 3id and each seems to be related to the power-switch over from emergency to regular power.</a:t>
            </a:r>
          </a:p>
        </p:txBody>
      </p:sp>
    </p:spTree>
    <p:extLst>
      <p:ext uri="{BB962C8B-B14F-4D97-AF65-F5344CB8AC3E}">
        <p14:creationId xmlns:p14="http://schemas.microsoft.com/office/powerpoint/2010/main" val="40860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Older version had two dedicated IP’s one for the touch panel the other for the PLC. This required the PLC and </a:t>
            </a:r>
            <a:r>
              <a:rPr lang="en-US" dirty="0" err="1"/>
              <a:t>TouchPanel</a:t>
            </a:r>
            <a:r>
              <a:rPr lang="en-US" dirty="0"/>
              <a:t> be configured for these IP addresses.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Newer version now included a router and uses only one IP address and the </a:t>
            </a:r>
            <a:r>
              <a:rPr lang="en-US" dirty="0" err="1"/>
              <a:t>TouchPanel</a:t>
            </a:r>
            <a:r>
              <a:rPr lang="en-US" dirty="0"/>
              <a:t> and PLC use a fixed local IP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Router redirects port 5900 to </a:t>
            </a:r>
            <a:r>
              <a:rPr lang="en-US" dirty="0" err="1"/>
              <a:t>TouchPanel</a:t>
            </a:r>
            <a:r>
              <a:rPr lang="en-US" dirty="0"/>
              <a:t> and port 2001 to PLC.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Suggest you take an image of the router for recovery.</a:t>
            </a:r>
          </a:p>
        </p:txBody>
      </p:sp>
    </p:spTree>
    <p:extLst>
      <p:ext uri="{BB962C8B-B14F-4D97-AF65-F5344CB8AC3E}">
        <p14:creationId xmlns:p14="http://schemas.microsoft.com/office/powerpoint/2010/main" val="4738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spares of high impact parts and maybe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an epics service that can control the system as well as read the parameters. This will reduce the urgency of </a:t>
            </a:r>
            <a:r>
              <a:rPr lang="en-US" dirty="0" err="1"/>
              <a:t>touchpanel</a:t>
            </a:r>
            <a:r>
              <a:rPr lang="en-US" dirty="0"/>
              <a:t> failures.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would be nice to have a maintenance team to perform regular maintenance to prepare for system aging and maintenance cycles.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repository of beamline images, touch panel, router plc.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complete spare system including the control cabinet would help a lot.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4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Cryopump WIKI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 place to pool our experiences and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 place to list which and who has spare parts.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 single one-stop place to look first.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hlinkClick r:id="rId2"/>
              </a:rPr>
              <a:t>https://wiki.anl.gov/cryopump/Main_Page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This should be open to all of us to edit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501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9E33-2268-DAD2-F8D1-DA6A3493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A9235-9388-92D1-7ACC-9203043B13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9A0A9-9115-4F4A-E890-E16FCD0B1E6D}"/>
              </a:ext>
            </a:extLst>
          </p:cNvPr>
          <p:cNvSpPr txBox="1"/>
          <p:nvPr/>
        </p:nvSpPr>
        <p:spPr>
          <a:xfrm>
            <a:off x="457201" y="1507067"/>
            <a:ext cx="7806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Jiyong</a:t>
            </a:r>
            <a:r>
              <a:rPr lang="en-US" dirty="0"/>
              <a:t> Zhao</a:t>
            </a:r>
          </a:p>
          <a:p>
            <a:r>
              <a:rPr lang="en-US" dirty="0"/>
              <a:t>Zhan Zhang</a:t>
            </a:r>
          </a:p>
          <a:p>
            <a:r>
              <a:rPr lang="en-US" dirty="0"/>
              <a:t>Erika Benda</a:t>
            </a:r>
          </a:p>
          <a:p>
            <a:r>
              <a:rPr lang="en-US" dirty="0"/>
              <a:t>Mary Westbrook</a:t>
            </a:r>
          </a:p>
          <a:p>
            <a:r>
              <a:rPr lang="en-US" dirty="0"/>
              <a:t>Kurt </a:t>
            </a:r>
            <a:r>
              <a:rPr lang="en-US" dirty="0" err="1"/>
              <a:t>Goetze</a:t>
            </a:r>
            <a:endParaRPr lang="en-US" dirty="0"/>
          </a:p>
          <a:p>
            <a:r>
              <a:rPr lang="en-US" dirty="0"/>
              <a:t>Emily Aran</a:t>
            </a:r>
          </a:p>
          <a:p>
            <a:r>
              <a:rPr lang="en-US" dirty="0" err="1"/>
              <a:t>Haiko</a:t>
            </a:r>
            <a:r>
              <a:rPr lang="en-US" dirty="0"/>
              <a:t> Wilhelm (RI)</a:t>
            </a:r>
          </a:p>
          <a:p>
            <a:r>
              <a:rPr lang="en-US" dirty="0"/>
              <a:t>Barbara </a:t>
            </a:r>
            <a:r>
              <a:rPr lang="en-US" dirty="0" err="1"/>
              <a:t>Lavina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8649A91-9BC3-7F42-945B-C8047D4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FD104A-ECFD-EF4A-8CD2-C10D03EBA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100EA-62EF-3646-AC77-D43423AD7FF7}"/>
              </a:ext>
            </a:extLst>
          </p:cNvPr>
          <p:cNvSpPr txBox="1"/>
          <p:nvPr/>
        </p:nvSpPr>
        <p:spPr>
          <a:xfrm>
            <a:off x="457201" y="1508760"/>
            <a:ext cx="4315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have been supporting this type of cryopump since Jan 2018. Support includes hardware and software (</a:t>
            </a:r>
            <a:r>
              <a:rPr lang="en-US" dirty="0" err="1"/>
              <a:t>ioc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not an expert, but I have learned a few things and gathered a bit of knowledge and would like to add this with the pool of knowledge we already have in the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has been reliable and stable from the start with no loss of experiment time related to cryopump problems.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DAFDA-2975-3B44-9FB5-6604407E1B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24253" y="1165004"/>
            <a:ext cx="4254247" cy="31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Plug for WIKI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have stood up a wiki for all of us to use to have a one place to go for our shared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site is divided into RI documentation and knowledge and beamline specific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spread in hardware/software versions across the site so some information may not apply to all beamlines.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Tried to make it as platform independent as possible by providing links to files on Box reducing the “stale link” condition.</a:t>
            </a:r>
          </a:p>
        </p:txBody>
      </p:sp>
    </p:spTree>
    <p:extLst>
      <p:ext uri="{BB962C8B-B14F-4D97-AF65-F5344CB8AC3E}">
        <p14:creationId xmlns:p14="http://schemas.microsoft.com/office/powerpoint/2010/main" val="10639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to pay attention to  with the RI cryopump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Closed Loop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considerations.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Valve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EPS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Touch Panel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variations </a:t>
            </a:r>
          </a:p>
        </p:txBody>
      </p:sp>
    </p:spTree>
    <p:extLst>
      <p:ext uri="{BB962C8B-B14F-4D97-AF65-F5344CB8AC3E}">
        <p14:creationId xmlns:p14="http://schemas.microsoft.com/office/powerpoint/2010/main" val="41280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</p:spPr>
        <p:txBody>
          <a:bodyPr anchor="b">
            <a:normAutofit/>
          </a:bodyPr>
          <a:lstStyle/>
          <a:p>
            <a:r>
              <a:rPr lang="en-US" dirty="0"/>
              <a:t>Pump diagram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08E571E-C867-49D1-3497-BC058D8E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95" y="1202786"/>
            <a:ext cx="7036990" cy="3940714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D1C2E83-4937-3AA8-AB81-49C8C9D82C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1019437"/>
            <a:ext cx="8372901" cy="37478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D1C1C54-2765-B391-F964-9FCF2E0A8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573" y="4457863"/>
            <a:ext cx="3711039" cy="24074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order to maintain a closed loop the system monitors the following parameters, if any of these are not met it will assume the system is not ready.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V9 open(LN2 supply),V11(LN2 Return) &gt;=30%,LN2 Pump on, Heater </a:t>
            </a:r>
            <a:r>
              <a:rPr lang="en-US" sz="1600" dirty="0" err="1"/>
              <a:t>Ctl</a:t>
            </a:r>
            <a:r>
              <a:rPr lang="en-US" sz="1600" dirty="0"/>
              <a:t> on, T6 (Temp after mono) HL not reached, PT3 (Closed loop pressure) Marker reached, No LT23 (Heater Vessel LN2 level) fault, No LT23(Upper and lower LN2 levels)  Alarm.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3A9CB-A18F-BBAF-63A8-05FEE1724662}"/>
              </a:ext>
            </a:extLst>
          </p:cNvPr>
          <p:cNvSpPr txBox="1"/>
          <p:nvPr/>
        </p:nvSpPr>
        <p:spPr>
          <a:xfrm>
            <a:off x="533400" y="2836333"/>
            <a:ext cx="779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following will cause the system to vent via the stop-off mode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CC Enable (from EPS) not true &gt;= 2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Air pressure fault for &gt;= 2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LT23 (Heater vessel LN2 level) fault &gt;= 2 seconds</a:t>
            </a:r>
          </a:p>
        </p:txBody>
      </p:sp>
    </p:spTree>
    <p:extLst>
      <p:ext uri="{BB962C8B-B14F-4D97-AF65-F5344CB8AC3E}">
        <p14:creationId xmlns:p14="http://schemas.microsoft.com/office/powerpoint/2010/main" val="20434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Power-the system operates on 208Volt line typically fed by the  emergency power panels (ERP-XYZ).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During the switch tests the 10 second switch over time from regular to emergency is well within the 2 min power-off spec. However.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lost 2 touch panel units during the switch-over (33id and 3id).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would recommend disconnecting the </a:t>
            </a:r>
            <a:r>
              <a:rPr lang="en-US" dirty="0" err="1"/>
              <a:t>touchpanel</a:t>
            </a:r>
            <a:r>
              <a:rPr lang="en-US" dirty="0"/>
              <a:t> during the switch-over to prevent the damage we have seen in the past. </a:t>
            </a:r>
          </a:p>
        </p:txBody>
      </p:sp>
    </p:spTree>
    <p:extLst>
      <p:ext uri="{BB962C8B-B14F-4D97-AF65-F5344CB8AC3E}">
        <p14:creationId xmlns:p14="http://schemas.microsoft.com/office/powerpoint/2010/main" val="19397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Leaks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Seems to only happen on the older gen pumps with the older solenoid valves.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Seen after a warmup/cooldown cycle during the pressure test 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valve V17.1 leaked.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of crud on the seat of the valve.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only fix was to replace the valves. Not even possible to replace plunger seat of valve.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keep spares.</a:t>
            </a:r>
          </a:p>
        </p:txBody>
      </p:sp>
    </p:spTree>
    <p:extLst>
      <p:ext uri="{BB962C8B-B14F-4D97-AF65-F5344CB8AC3E}">
        <p14:creationId xmlns:p14="http://schemas.microsoft.com/office/powerpoint/2010/main" val="12762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8791-EA3E-A4C4-0A2B-94916FB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59BB-DB44-6BD8-8F08-A5D230F41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989614"/>
            <a:ext cx="8372901" cy="3747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F7CE0-CA87-E60B-2488-22CED8BB658C}"/>
              </a:ext>
            </a:extLst>
          </p:cNvPr>
          <p:cNvSpPr txBox="1"/>
          <p:nvPr/>
        </p:nvSpPr>
        <p:spPr>
          <a:xfrm>
            <a:off x="457201" y="1490133"/>
            <a:ext cx="8372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EPS signals and jump-out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are 4 outputs and 2 inputs available, at 33idd we only use CC Ready output and CC enable input which seems typical.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Outputs – CC Ready, No CC Alarm,LT19 No HL,LT19 No 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Inputs – CC Enable, UPS Power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Want to warm up the mono but keep the cryopump in local-loop mode so heater vessel and sub-cooler are still full. An EPS signal fault will cause it to go into stop-off and vent the system so we added a jumper option to bypass the EPS signal.</a:t>
            </a:r>
          </a:p>
        </p:txBody>
      </p:sp>
    </p:spTree>
    <p:extLst>
      <p:ext uri="{BB962C8B-B14F-4D97-AF65-F5344CB8AC3E}">
        <p14:creationId xmlns:p14="http://schemas.microsoft.com/office/powerpoint/2010/main" val="16767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presentation_16x9_DOE only</Template>
  <TotalTime>67556</TotalTime>
  <Words>966</Words>
  <Application>Microsoft Macintosh PowerPoint</Application>
  <PresentationFormat>On-screen Show (16:9)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Regular</vt:lpstr>
      <vt:lpstr>Wingdings</vt:lpstr>
      <vt:lpstr>1_presentation_16x9</vt:lpstr>
      <vt:lpstr>RI Cryopump</vt:lpstr>
      <vt:lpstr>Some History</vt:lpstr>
      <vt:lpstr>Shameless Plug for WIKI</vt:lpstr>
      <vt:lpstr>Areas to pay attention to  with the RI cryopump</vt:lpstr>
      <vt:lpstr>Pump diagram</vt:lpstr>
      <vt:lpstr>Closed Loop</vt:lpstr>
      <vt:lpstr>Power</vt:lpstr>
      <vt:lpstr>Valve Leaks</vt:lpstr>
      <vt:lpstr>EPS </vt:lpstr>
      <vt:lpstr>Touch Panel </vt:lpstr>
      <vt:lpstr>Network changes</vt:lpstr>
      <vt:lpstr>Lessons learned</vt:lpstr>
      <vt:lpstr>RI Cryopump WIKI</vt:lpstr>
      <vt:lpstr>Thanks to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Cyl, David C.</cp:lastModifiedBy>
  <cp:revision>1901</cp:revision>
  <cp:lastPrinted>2020-10-21T19:23:01Z</cp:lastPrinted>
  <dcterms:created xsi:type="dcterms:W3CDTF">2018-05-02T14:57:07Z</dcterms:created>
  <dcterms:modified xsi:type="dcterms:W3CDTF">2022-09-12T21:00:47Z</dcterms:modified>
</cp:coreProperties>
</file>